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60" r:id="rId3"/>
    <p:sldId id="303" r:id="rId4"/>
    <p:sldId id="302" r:id="rId5"/>
    <p:sldId id="301" r:id="rId6"/>
    <p:sldId id="300" r:id="rId7"/>
    <p:sldId id="262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263" r:id="rId17"/>
    <p:sldId id="316" r:id="rId18"/>
    <p:sldId id="264" r:id="rId19"/>
    <p:sldId id="265" r:id="rId20"/>
    <p:sldId id="266" r:id="rId21"/>
    <p:sldId id="267" r:id="rId22"/>
    <p:sldId id="268" r:id="rId23"/>
    <p:sldId id="269" r:id="rId24"/>
    <p:sldId id="314" r:id="rId25"/>
    <p:sldId id="270" r:id="rId26"/>
    <p:sldId id="313" r:id="rId27"/>
    <p:sldId id="272" r:id="rId28"/>
    <p:sldId id="273" r:id="rId29"/>
    <p:sldId id="315" r:id="rId30"/>
    <p:sldId id="319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321" r:id="rId47"/>
    <p:sldId id="317" r:id="rId48"/>
    <p:sldId id="290" r:id="rId49"/>
    <p:sldId id="291" r:id="rId50"/>
    <p:sldId id="292" r:id="rId51"/>
    <p:sldId id="294" r:id="rId52"/>
    <p:sldId id="295" r:id="rId53"/>
    <p:sldId id="296" r:id="rId54"/>
    <p:sldId id="297" r:id="rId55"/>
    <p:sldId id="299" r:id="rId56"/>
    <p:sldId id="298" r:id="rId57"/>
    <p:sldId id="320" r:id="rId58"/>
    <p:sldId id="318" r:id="rId59"/>
    <p:sldId id="259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7567" autoAdjust="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DB546-FAFF-421C-853B-27B5DB9D97D3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74B8E-3660-42EC-B719-14A4A9451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E709E-8F3E-4FAB-BA08-D072E66CBC76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3F3C3-B168-4724-889F-61FB851535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many technical books on this topic, and most of us will never understand</a:t>
            </a:r>
            <a:r>
              <a:rPr lang="en-US" baseline="0" dirty="0" smtClean="0"/>
              <a:t>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Last time I checked, the GTT was empty when re-entered in Argos.  Deleting all the records in an Empty Table is very fast.</a:t>
            </a:r>
          </a:p>
          <a:p>
            <a:r>
              <a:rPr lang="en-US" baseline="0" dirty="0" smtClean="0"/>
              <a:t>The GTT is just one way.  A standard TABLE would easily work very well for this too, if not shared.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the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 the Get for the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Intended to be used to convert reports that were written to use Oracle PL/SQL Server Output such as DBMS_OUTPUT.PUT_LINE.  It is not intended for use with SQL or SQL*Plus only conversions.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Intended to be used to convert reports that were written to use Oracle PL/SQL Server Output such as DBMS_OUTPUT.PUT_LINE.  It is not intended for use with SQL or SQL*Plus only conversions.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Line</a:t>
            </a:r>
            <a:r>
              <a:rPr lang="en-US" baseline="0" dirty="0" smtClean="0"/>
              <a:t> Count LINE_CNT is needed to keep the detail lines in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optimization rules.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</a:t>
            </a:r>
            <a:r>
              <a:rPr lang="en-US" baseline="0" dirty="0" smtClean="0"/>
              <a:t> BY 1 is required to keep the detail lines in their original order.  It is just the way Oracle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was written to give an example</a:t>
            </a:r>
            <a:r>
              <a:rPr lang="en-US" baseline="0" dirty="0" smtClean="0"/>
              <a:t> of how to convert PL/SQL “Reports” to Argos.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the</a:t>
            </a:r>
            <a:r>
              <a:rPr lang="en-US" baseline="0" dirty="0" smtClean="0"/>
              <a:t>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</a:t>
            </a:r>
            <a:r>
              <a:rPr lang="en-US" baseline="0" dirty="0" smtClean="0"/>
              <a:t> the Report 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Or, Execute a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Preview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for Debug.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TIAA-CREF</a:t>
            </a:r>
            <a:r>
              <a:rPr lang="en-US" baseline="0" dirty="0" smtClean="0"/>
              <a:t> design required outputting many record formats each needing this Query code.</a:t>
            </a:r>
          </a:p>
          <a:p>
            <a:r>
              <a:rPr lang="en-US" baseline="0" dirty="0" smtClean="0"/>
              <a:t>Our small Banner has only </a:t>
            </a:r>
            <a:br>
              <a:rPr lang="en-US" baseline="0" dirty="0" smtClean="0"/>
            </a:br>
            <a:r>
              <a:rPr lang="en-US" baseline="0" dirty="0" smtClean="0"/>
              <a:t>BKNOX: ACES&gt; select count(*) from PHRDEDN;</a:t>
            </a:r>
          </a:p>
          <a:p>
            <a:endParaRPr lang="en-US" baseline="0" dirty="0" smtClean="0"/>
          </a:p>
          <a:p>
            <a:r>
              <a:rPr lang="en-US" baseline="0" dirty="0" smtClean="0"/>
              <a:t>  COUNT(*)</a:t>
            </a:r>
          </a:p>
          <a:p>
            <a:r>
              <a:rPr lang="en-US" baseline="0" dirty="0" smtClean="0"/>
              <a:t>----------</a:t>
            </a:r>
          </a:p>
          <a:p>
            <a:r>
              <a:rPr lang="en-US" baseline="0" dirty="0" smtClean="0"/>
              <a:t>   2928375</a:t>
            </a:r>
          </a:p>
          <a:p>
            <a:endParaRPr lang="en-US" baseline="0" dirty="0" smtClean="0"/>
          </a:p>
          <a:p>
            <a:r>
              <a:rPr lang="en-US" baseline="0" dirty="0" smtClean="0"/>
              <a:t>vs.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518 rows selected for what I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adding error</a:t>
            </a:r>
            <a:r>
              <a:rPr lang="en-US" baseline="0" dirty="0" smtClean="0"/>
              <a:t> reporting to the previous DataBlock.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Same PL/SQL but with a forced</a:t>
            </a:r>
            <a:r>
              <a:rPr lang="en-US" baseline="0" dirty="0" smtClean="0"/>
              <a:t> EXCEPTION.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Divide by Zero.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EXCEPTION</a:t>
            </a:r>
            <a:r>
              <a:rPr lang="en-US" baseline="0" dirty="0" smtClean="0"/>
              <a:t> detail.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Design</a:t>
            </a:r>
            <a:r>
              <a:rPr lang="en-US" baseline="0" dirty="0" smtClean="0"/>
              <a:t>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Displaying the EXCEPTION using the same code that would</a:t>
            </a:r>
            <a:r>
              <a:rPr lang="en-US" baseline="0" dirty="0" smtClean="0"/>
              <a:t> report good Records from the Query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the EXCEPTION would be displayed in either Form or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was cooperatively developed by many of us over a long period.  The listed individuals were involved in the final work, but there may well be several others that contributed to this solution.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Argos</a:t>
            </a:r>
            <a:r>
              <a:rPr lang="en-US" baseline="0" dirty="0" smtClean="0"/>
              <a:t> DataBlocks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 only wanted 518 records.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</a:t>
            </a:r>
            <a:r>
              <a:rPr lang="en-US" dirty="0" err="1" smtClean="0"/>
              <a:t>Resouces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Thanks!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Plus 10 more </a:t>
            </a:r>
            <a:r>
              <a:rPr lang="en-US" baseline="0" dirty="0" smtClean="0"/>
              <a:t>Queries UNION </a:t>
            </a:r>
            <a:r>
              <a:rPr lang="en-US" baseline="0" dirty="0" err="1" smtClean="0"/>
              <a:t>ALL’d</a:t>
            </a:r>
            <a:r>
              <a:rPr lang="en-US" baseline="0" dirty="0" smtClean="0"/>
              <a:t> together for the same </a:t>
            </a:r>
            <a:r>
              <a:rPr lang="en-US" baseline="0" dirty="0" err="1" smtClean="0"/>
              <a:t>pidms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 GTT instead of a standard</a:t>
            </a:r>
            <a:r>
              <a:rPr lang="en-US" baseline="0" dirty="0" smtClean="0"/>
              <a:t> TABLE?  It can be used by many users without special code to separate their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F3C3-B168-4724-889F-61FB851535F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2400"/>
            <a:ext cx="7772400" cy="53340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Slide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143000"/>
            <a:ext cx="6400800" cy="48006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content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A3594C9-F0D2-40F2-9553-C33EF5E0B7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>
            <a:lvl1pPr>
              <a:buFont typeface="Arial" pitchFamily="34" charset="0"/>
              <a:buChar char="•"/>
              <a:defRPr sz="2400"/>
            </a:lvl1pPr>
            <a:lvl2pPr>
              <a:buFont typeface="Arial" pitchFamily="34" charset="0"/>
              <a:buChar char="•"/>
              <a:defRPr sz="22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0DA2E7-54D0-4031-8C83-78B02B5DF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E2C7-AFB4-49B2-A002-14A53826404F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594C9-F0D2-40F2-9553-C33EF5E0B7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t-bg-Evi-Conf-201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betwinx.com/" TargetMode="External"/><Relationship Id="rId2" Type="http://schemas.openxmlformats.org/officeDocument/2006/relationships/hyperlink" Target="mailto:bknox@uaex.edu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isions.com/Support/COOPUserCommunity/Share.asp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bknox@uaex.edu" TargetMode="External"/><Relationship Id="rId7" Type="http://schemas.openxmlformats.org/officeDocument/2006/relationships/hyperlink" Target="http://bannerreporting.blogspot.c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gosreporting.net/" TargetMode="External"/><Relationship Id="rId5" Type="http://schemas.openxmlformats.org/officeDocument/2006/relationships/hyperlink" Target="http://betwinx.com/BannerArgos.htm" TargetMode="External"/><Relationship Id="rId4" Type="http://schemas.openxmlformats.org/officeDocument/2006/relationships/hyperlink" Target="http://betwinx.com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700" b="1" dirty="0" smtClean="0">
                <a:solidFill>
                  <a:schemeClr val="tx1"/>
                </a:solidFill>
                <a:latin typeface="+mn-lt"/>
              </a:rPr>
              <a:t>Just Beyond Simple SQL – How to Dramatically Improve Your Argos Queries</a:t>
            </a:r>
            <a:br>
              <a:rPr lang="en-US" sz="27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>Session ID: 539</a:t>
            </a:r>
            <a:br>
              <a:rPr lang="en-US" sz="22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+mn-lt"/>
              </a:rPr>
            </a:br>
            <a:endParaRPr lang="en-US" sz="2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1524000" y="1524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 Evisions Conference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905000" y="3505200"/>
            <a:ext cx="5257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 smtClean="0"/>
              <a:t>Bruce Knox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600" dirty="0" smtClean="0"/>
              <a:t>Project/Program Director </a:t>
            </a:r>
            <a:r>
              <a:rPr lang="en-US" sz="1600" dirty="0" smtClean="0"/>
              <a:t> (A.K.A . Sr</a:t>
            </a:r>
            <a:r>
              <a:rPr lang="en-US" sz="1600" dirty="0" smtClean="0"/>
              <a:t>. </a:t>
            </a:r>
            <a:r>
              <a:rPr lang="en-US" sz="1600" dirty="0" smtClean="0"/>
              <a:t>Programmer/Analyst)</a:t>
            </a:r>
            <a:br>
              <a:rPr lang="en-US" sz="1600" dirty="0" smtClean="0"/>
            </a:br>
            <a:endParaRPr lang="en-US" sz="16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n-US" sz="1600" dirty="0" smtClean="0"/>
              <a:t>University of </a:t>
            </a:r>
            <a:r>
              <a:rPr lang="en-US" sz="1600" dirty="0" smtClean="0"/>
              <a:t>Arkansas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600" dirty="0" smtClean="0"/>
              <a:t>Division </a:t>
            </a:r>
            <a:r>
              <a:rPr lang="en-US" sz="1600" dirty="0" smtClean="0"/>
              <a:t>of </a:t>
            </a:r>
            <a:r>
              <a:rPr lang="en-US" sz="1600" dirty="0" smtClean="0"/>
              <a:t>Agriculture </a:t>
            </a:r>
            <a:br>
              <a:rPr lang="en-US" sz="1600" dirty="0" smtClean="0"/>
            </a:br>
            <a:r>
              <a:rPr lang="en-US" sz="1600" dirty="0" smtClean="0"/>
              <a:t>Cooperative </a:t>
            </a:r>
            <a:r>
              <a:rPr lang="en-US" sz="1600" dirty="0" smtClean="0"/>
              <a:t>Extension </a:t>
            </a:r>
            <a:r>
              <a:rPr lang="en-US" sz="1600" dirty="0" smtClean="0"/>
              <a:t>Service</a:t>
            </a:r>
            <a:endParaRPr lang="en-US" sz="16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bknox@uaex.edu</a:t>
            </a:r>
            <a:endParaRPr lang="en-US" sz="16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85800" y="53340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March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19, 2011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“Driving” Table, Sort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time you present your Query a small TABLE rather than a large one, it helps</a:t>
            </a:r>
          </a:p>
          <a:p>
            <a:r>
              <a:rPr lang="en-US" dirty="0" smtClean="0"/>
              <a:t>If you can avoid re-Querying a TABLE, do so.</a:t>
            </a:r>
          </a:p>
          <a:p>
            <a:r>
              <a:rPr lang="en-US" dirty="0" smtClean="0"/>
              <a:t>Reduce the number of TABLEs</a:t>
            </a:r>
          </a:p>
          <a:p>
            <a:r>
              <a:rPr lang="en-US" dirty="0" smtClean="0"/>
              <a:t>Reduce the number of RECORDs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TIAA-CREF Design has many records per employee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605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2,928,375 vs. 518 rows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58388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048000"/>
            <a:ext cx="6143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I extracted the 518 records once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them Once. </a:t>
            </a:r>
          </a:p>
          <a:p>
            <a:r>
              <a:rPr lang="en-US" dirty="0" smtClean="0"/>
              <a:t>Use the Query Subset many times.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</a:t>
            </a:r>
            <a:r>
              <a:rPr lang="en-US" dirty="0" err="1" smtClean="0"/>
              <a:t>pidms</a:t>
            </a:r>
            <a:r>
              <a:rPr lang="en-US" dirty="0" smtClean="0"/>
              <a:t> </a:t>
            </a:r>
            <a:r>
              <a:rPr lang="en-US" dirty="0" smtClean="0"/>
              <a:t>rescues </a:t>
            </a:r>
            <a:r>
              <a:rPr lang="en-US" dirty="0" smtClean="0"/>
              <a:t>my code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9144000" cy="190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PL/SQL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Yes</a:t>
            </a:r>
            <a:r>
              <a:rPr lang="en-US" dirty="0" smtClean="0"/>
              <a:t>, PL/SQL really can be used in Argos!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43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PL/SQL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40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343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Please turn off your cell phone.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If you must leave the session early, please do so discreetly and quietly.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Please avoid side conversation during the session.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 for your Cooperation!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707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 Code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6527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Code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18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PL/SQL Reports - A Conversion Solution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Oracle Tuning – </a:t>
            </a:r>
            <a:r>
              <a:rPr lang="en-US" dirty="0" smtClean="0"/>
              <a:t>Keeping </a:t>
            </a:r>
            <a:r>
              <a:rPr lang="en-US" dirty="0" smtClean="0"/>
              <a:t>I</a:t>
            </a:r>
            <a:r>
              <a:rPr lang="en-US" dirty="0" smtClean="0"/>
              <a:t>t </a:t>
            </a:r>
            <a:r>
              <a:rPr lang="en-US" dirty="0" smtClean="0"/>
              <a:t>S</a:t>
            </a:r>
            <a:r>
              <a:rPr lang="en-US" dirty="0" smtClean="0"/>
              <a:t>imple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PL/SQL Reports - A Conversion Solution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2551837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Intended to be used to convert reports that were written to use Oracle PL/SQL Server Output such as DBMS_OUTPUT.PUT_LINE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is not intended for use with SQL or SQL*Plus only conversions.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014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014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5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5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46799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352800"/>
            <a:ext cx="46799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Query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363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5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67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67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Oracle Tuning – </a:t>
            </a:r>
            <a:r>
              <a:rPr lang="en-US" dirty="0" smtClean="0"/>
              <a:t>Keeping </a:t>
            </a:r>
            <a:r>
              <a:rPr lang="en-US" dirty="0" smtClean="0"/>
              <a:t>I</a:t>
            </a:r>
            <a:r>
              <a:rPr lang="en-US" dirty="0" smtClean="0"/>
              <a:t>t </a:t>
            </a:r>
            <a:r>
              <a:rPr lang="en-US" dirty="0" smtClean="0"/>
              <a:t>S</a:t>
            </a:r>
            <a:r>
              <a:rPr lang="en-US" dirty="0" smtClean="0"/>
              <a:t>imple</a:t>
            </a:r>
            <a:endParaRPr lang="en-US" dirty="0" smtClean="0"/>
          </a:p>
          <a:p>
            <a:r>
              <a:rPr lang="en-US" dirty="0" smtClean="0"/>
              <a:t>The “Driving” Query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5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687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264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5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1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PL/SQL 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handling or reporting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233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Oracle Tuning – </a:t>
            </a:r>
            <a:r>
              <a:rPr lang="en-US" dirty="0" smtClean="0"/>
              <a:t>Keeping </a:t>
            </a:r>
            <a:r>
              <a:rPr lang="en-US" dirty="0" smtClean="0"/>
              <a:t>I</a:t>
            </a:r>
            <a:r>
              <a:rPr lang="en-US" dirty="0" smtClean="0"/>
              <a:t>t </a:t>
            </a:r>
            <a:r>
              <a:rPr lang="en-US" dirty="0" smtClean="0"/>
              <a:t>S</a:t>
            </a:r>
            <a:r>
              <a:rPr lang="en-US" dirty="0" smtClean="0"/>
              <a:t>imple</a:t>
            </a:r>
            <a:endParaRPr lang="en-US" dirty="0" smtClean="0"/>
          </a:p>
          <a:p>
            <a:r>
              <a:rPr lang="en-US" dirty="0" smtClean="0"/>
              <a:t>The “Driving” Query Concept</a:t>
            </a:r>
          </a:p>
          <a:p>
            <a:r>
              <a:rPr lang="en-US" dirty="0" smtClean="0"/>
              <a:t>Introducing the Global Temporary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59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9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COOP’d</a:t>
            </a:r>
            <a:r>
              <a:rPr lang="en-US" dirty="0" smtClean="0"/>
              <a:t> This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Jim </a:t>
            </a:r>
            <a:r>
              <a:rPr lang="en-US" dirty="0" err="1" smtClean="0"/>
              <a:t>Ollerhead</a:t>
            </a:r>
            <a:r>
              <a:rPr lang="en-US" dirty="0" smtClean="0"/>
              <a:t>	University of </a:t>
            </a:r>
            <a:r>
              <a:rPr lang="en-US" dirty="0" err="1" smtClean="0"/>
              <a:t>Salford</a:t>
            </a:r>
            <a:endParaRPr lang="en-US" dirty="0" smtClean="0"/>
          </a:p>
          <a:p>
            <a:r>
              <a:rPr lang="en-US" dirty="0" smtClean="0"/>
              <a:t>Zach Heath	Evisions</a:t>
            </a:r>
          </a:p>
          <a:p>
            <a:r>
              <a:rPr lang="en-US" dirty="0" err="1" smtClean="0"/>
              <a:t>Cavin</a:t>
            </a:r>
            <a:r>
              <a:rPr lang="en-US" dirty="0" smtClean="0"/>
              <a:t> </a:t>
            </a:r>
            <a:r>
              <a:rPr lang="en-US" dirty="0" err="1" smtClean="0"/>
              <a:t>Deiterich</a:t>
            </a:r>
            <a:r>
              <a:rPr lang="en-US" dirty="0" smtClean="0"/>
              <a:t>	Harrisburg Area Community College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Reebel</a:t>
            </a:r>
            <a:r>
              <a:rPr lang="en-US" dirty="0" smtClean="0"/>
              <a:t>  	John Carroll University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Bruce Knox: </a:t>
            </a:r>
            <a:r>
              <a:rPr lang="en-US" dirty="0" smtClean="0">
                <a:hlinkClick r:id="rId2"/>
              </a:rPr>
              <a:t>bknox@uaex.edu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http://betwinx.com/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Argos COOP has the objects used in these examples: Search for bknox or PL/SQL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www.evisions.com/Support/COOPUserCommunity/Share.aspx</a:t>
            </a: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Bruce Knox: </a:t>
            </a:r>
            <a:r>
              <a:rPr lang="en-US" dirty="0" smtClean="0">
                <a:hlinkClick r:id="rId3"/>
              </a:rPr>
              <a:t>bknox@uaex.edu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http://betwinx.com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will find many hints for using Argos here: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betwinx.com/BannerArgos.htm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smtClean="0">
                <a:hlinkClick r:id="rId6"/>
              </a:rPr>
              <a:t>http://www.argosreporting.net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smtClean="0">
                <a:hlinkClick r:id="rId7"/>
              </a:rPr>
              <a:t>http://bannerreporting.blogspot.com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1295400"/>
            <a:ext cx="73152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Please complete a session evaluation form</a:t>
            </a:r>
            <a:br>
              <a:rPr lang="en-US" dirty="0" smtClean="0"/>
            </a:br>
            <a:r>
              <a:rPr lang="en-US" dirty="0" smtClean="0"/>
              <a:t>This session ID is 539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further information please contact</a:t>
            </a:r>
            <a:br>
              <a:rPr lang="en-US" dirty="0" smtClean="0"/>
            </a:br>
            <a:r>
              <a:rPr lang="en-US" dirty="0" smtClean="0"/>
              <a:t> Bruce Knox: bknox@uaex.edu</a:t>
            </a:r>
          </a:p>
          <a:p>
            <a:pPr lvl="0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 </a:t>
            </a:r>
          </a:p>
          <a:p>
            <a:endParaRPr lang="en-US" dirty="0" smtClean="0"/>
          </a:p>
          <a:p>
            <a:r>
              <a:rPr lang="en-US" dirty="0" smtClean="0"/>
              <a:t>Evisions’ Professional Services at </a:t>
            </a:r>
            <a:br>
              <a:rPr lang="en-US" dirty="0" smtClean="0"/>
            </a:br>
            <a:r>
              <a:rPr lang="en-US" dirty="0" smtClean="0"/>
              <a:t>proservices@evisions.com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Oracle Tuning – keeping it simple</a:t>
            </a:r>
          </a:p>
          <a:p>
            <a:r>
              <a:rPr lang="en-US" dirty="0" smtClean="0"/>
              <a:t>The “Driving” Query Concept</a:t>
            </a:r>
          </a:p>
          <a:p>
            <a:r>
              <a:rPr lang="en-US" dirty="0" smtClean="0"/>
              <a:t>Introducing the Global Temporary Table</a:t>
            </a:r>
          </a:p>
          <a:p>
            <a:r>
              <a:rPr lang="en-US" dirty="0" smtClean="0"/>
              <a:t>Yes, PL/SQL really can be used in Argos!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Oracle Tuning – </a:t>
            </a:r>
            <a:r>
              <a:rPr lang="en-US" dirty="0" smtClean="0"/>
              <a:t>Keeping </a:t>
            </a:r>
            <a:r>
              <a:rPr lang="en-US" dirty="0" smtClean="0"/>
              <a:t>I</a:t>
            </a:r>
            <a:r>
              <a:rPr lang="en-US" dirty="0" smtClean="0"/>
              <a:t>t </a:t>
            </a:r>
            <a:r>
              <a:rPr lang="en-US" dirty="0" smtClean="0"/>
              <a:t>S</a:t>
            </a:r>
            <a:r>
              <a:rPr lang="en-US" dirty="0" smtClean="0"/>
              <a:t>imple</a:t>
            </a:r>
            <a:endParaRPr lang="en-US" dirty="0" smtClean="0"/>
          </a:p>
          <a:p>
            <a:r>
              <a:rPr lang="en-US" dirty="0" smtClean="0"/>
              <a:t>The “Driving” Query Concept</a:t>
            </a:r>
          </a:p>
          <a:p>
            <a:r>
              <a:rPr lang="en-US" dirty="0" smtClean="0"/>
              <a:t>Introducing the Global Temporary Table</a:t>
            </a:r>
          </a:p>
          <a:p>
            <a:r>
              <a:rPr lang="en-US" dirty="0" smtClean="0"/>
              <a:t>Yes, PL/SQL really can be used in Argos!</a:t>
            </a:r>
          </a:p>
          <a:p>
            <a:r>
              <a:rPr lang="en-US" dirty="0" smtClean="0"/>
              <a:t>Some Simple PL/SQL 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spend weeks tuning a complex Query</a:t>
            </a:r>
          </a:p>
          <a:p>
            <a:r>
              <a:rPr lang="en-US" dirty="0" smtClean="0"/>
              <a:t>Using only Indexed Columns for joins</a:t>
            </a:r>
          </a:p>
          <a:p>
            <a:r>
              <a:rPr lang="en-US" dirty="0" smtClean="0"/>
              <a:t>Avoiding the != and IN, and especially the NOT IN</a:t>
            </a:r>
          </a:p>
          <a:p>
            <a:r>
              <a:rPr lang="en-US" dirty="0" smtClean="0"/>
              <a:t>Your DBA can run EXPLAIN PLANs and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do SQL_TRACEs for you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takes a lot of effort then,</a:t>
            </a:r>
          </a:p>
          <a:p>
            <a:r>
              <a:rPr lang="en-US" dirty="0" smtClean="0"/>
              <a:t>Oracle Changes the way it all works.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“Driving”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one time placing the smallest Table first helped</a:t>
            </a:r>
          </a:p>
          <a:p>
            <a:r>
              <a:rPr lang="en-US" dirty="0" smtClean="0"/>
              <a:t>Or, was it last?</a:t>
            </a:r>
          </a:p>
          <a:p>
            <a:r>
              <a:rPr lang="en-US" dirty="0" smtClean="0"/>
              <a:t>No longer matters, but the idea was to use this smallest Table as the Driver for the Joins.</a:t>
            </a:r>
          </a:p>
          <a:p>
            <a:r>
              <a:rPr lang="en-US" dirty="0" smtClean="0"/>
              <a:t>Oracle now decides which it should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887</Words>
  <Application>Microsoft Office PowerPoint</Application>
  <PresentationFormat>On-screen Show (4:3)</PresentationFormat>
  <Paragraphs>191</Paragraphs>
  <Slides>59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 Just Beyond Simple SQL – How to Dramatically Improve Your Argos Queries Session ID: 539  </vt:lpstr>
      <vt:lpstr>Session Rules of Etiquette</vt:lpstr>
      <vt:lpstr>Agenda</vt:lpstr>
      <vt:lpstr>Agenda</vt:lpstr>
      <vt:lpstr>Agenda</vt:lpstr>
      <vt:lpstr>Agenda</vt:lpstr>
      <vt:lpstr>Agenda</vt:lpstr>
      <vt:lpstr>Oracle Tuning</vt:lpstr>
      <vt:lpstr>The “Driving” Query</vt:lpstr>
      <vt:lpstr>The “Driving” Table, Sort of</vt:lpstr>
      <vt:lpstr>TIAA-CREF Design has many records per employee</vt:lpstr>
      <vt:lpstr>2,928,375 vs. 518 rows</vt:lpstr>
      <vt:lpstr>So, I extracted the 518 records once</vt:lpstr>
      <vt:lpstr>So, pidms rescues my code</vt:lpstr>
      <vt:lpstr>PL/SQL</vt:lpstr>
      <vt:lpstr>Slide 16</vt:lpstr>
      <vt:lpstr>A Simple PL/SQL Example</vt:lpstr>
      <vt:lpstr>Slide 18</vt:lpstr>
      <vt:lpstr>Slide 19</vt:lpstr>
      <vt:lpstr>Slide 20</vt:lpstr>
      <vt:lpstr>Slide 21</vt:lpstr>
      <vt:lpstr>Slide 22</vt:lpstr>
      <vt:lpstr>The Form Code</vt:lpstr>
      <vt:lpstr>Slide 24</vt:lpstr>
      <vt:lpstr>Slide 25</vt:lpstr>
      <vt:lpstr>Variable Code</vt:lpstr>
      <vt:lpstr>Slide 27</vt:lpstr>
      <vt:lpstr>Slide 28</vt:lpstr>
      <vt:lpstr>PL/SQL Reports - A Conversion Solution</vt:lpstr>
      <vt:lpstr>PL/SQL Reports - A Conversion Solution</vt:lpstr>
      <vt:lpstr>Slide 31</vt:lpstr>
      <vt:lpstr>Slide 32</vt:lpstr>
      <vt:lpstr>Slide 33</vt:lpstr>
      <vt:lpstr>Slide 34</vt:lpstr>
      <vt:lpstr>Columns</vt:lpstr>
      <vt:lpstr>Report Query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PL/SQL EXCEPTION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COOP’d This Project</vt:lpstr>
      <vt:lpstr>Question?</vt:lpstr>
      <vt:lpstr>Questions?</vt:lpstr>
      <vt:lpstr>COOP</vt:lpstr>
      <vt:lpstr>Questions?</vt:lpstr>
      <vt:lpstr>Questions 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MLinn</dc:creator>
  <cp:lastModifiedBy> </cp:lastModifiedBy>
  <cp:revision>96</cp:revision>
  <dcterms:created xsi:type="dcterms:W3CDTF">2010-12-03T19:10:37Z</dcterms:created>
  <dcterms:modified xsi:type="dcterms:W3CDTF">2011-01-27T16:57:38Z</dcterms:modified>
</cp:coreProperties>
</file>